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87" r:id="rId8"/>
    <p:sldId id="261" r:id="rId9"/>
    <p:sldId id="291" r:id="rId10"/>
    <p:sldId id="283" r:id="rId11"/>
    <p:sldId id="292" r:id="rId12"/>
    <p:sldId id="284" r:id="rId13"/>
    <p:sldId id="281" r:id="rId14"/>
    <p:sldId id="289" r:id="rId15"/>
    <p:sldId id="263" r:id="rId16"/>
    <p:sldId id="264" r:id="rId17"/>
    <p:sldId id="265" r:id="rId18"/>
    <p:sldId id="266" r:id="rId19"/>
    <p:sldId id="294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95" r:id="rId35"/>
    <p:sldId id="282" r:id="rId36"/>
    <p:sldId id="288" r:id="rId37"/>
    <p:sldId id="293" r:id="rId38"/>
    <p:sldId id="296" r:id="rId39"/>
    <p:sldId id="297" r:id="rId40"/>
    <p:sldId id="298" r:id="rId41"/>
    <p:sldId id="299" r:id="rId42"/>
    <p:sldId id="300" r:id="rId43"/>
    <p:sldId id="301" r:id="rId4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A687331-D227-4523-A604-A476D9A9E633}" type="datetimeFigureOut">
              <a:rPr lang="nl-NL" smtClean="0"/>
              <a:pPr/>
              <a:t>7-9-2016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8DDFBB8-A00E-469F-9228-436019B8587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Ey911xXXWg/watch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KiLJl3NwmpU&amp;feature=endscreen&amp;NR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NP1EAYLhOs&amp;feature=fvwp" TargetMode="External"/><Relationship Id="rId2" Type="http://schemas.openxmlformats.org/officeDocument/2006/relationships/hyperlink" Target="http://www.youtube.com/watch?v=jgJKaP0Sj5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AFWEER/IMMUNITEIT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71724"/>
            <a:ext cx="7920880" cy="408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FAGOCYTOSE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r>
              <a:rPr lang="nl-NL" dirty="0" smtClean="0">
                <a:hlinkClick r:id="rId2"/>
              </a:rPr>
              <a:t>http://www.youtube.com/watch?v=AEy911xXXWg/watch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30188"/>
            <a:ext cx="8456612" cy="1470025"/>
          </a:xfrm>
        </p:spPr>
        <p:txBody>
          <a:bodyPr/>
          <a:lstStyle/>
          <a:p>
            <a:r>
              <a:rPr lang="nl-NL" sz="4000" dirty="0"/>
              <a:t>De mens heeft 3 </a:t>
            </a:r>
            <a:r>
              <a:rPr lang="nl-NL" sz="4000" dirty="0" err="1"/>
              <a:t>nivo’s</a:t>
            </a:r>
            <a:r>
              <a:rPr lang="nl-NL" sz="4000" dirty="0"/>
              <a:t> van afweer:</a:t>
            </a: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4099" name="Picture 3" descr="43-01-BodyDefensesOvervw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349500"/>
            <a:ext cx="8532812" cy="295433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644900"/>
            <a:ext cx="8893175" cy="165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288" y="3644900"/>
            <a:ext cx="2592387" cy="2447925"/>
          </a:xfrm>
          <a:prstGeom prst="rect">
            <a:avLst/>
          </a:prstGeom>
          <a:solidFill>
            <a:srgbClr val="E078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3802063"/>
            <a:ext cx="20161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0"/>
              <a:t>Huid</a:t>
            </a:r>
          </a:p>
          <a:p>
            <a:pPr>
              <a:spcBef>
                <a:spcPct val="50000"/>
              </a:spcBef>
            </a:pPr>
            <a:r>
              <a:rPr lang="nl-NL" i="0"/>
              <a:t>Epitheel</a:t>
            </a:r>
          </a:p>
          <a:p>
            <a:pPr>
              <a:spcBef>
                <a:spcPct val="50000"/>
              </a:spcBef>
            </a:pPr>
            <a:r>
              <a:rPr lang="nl-NL" i="0"/>
              <a:t>Hoesten – slijm</a:t>
            </a:r>
          </a:p>
          <a:p>
            <a:pPr>
              <a:spcBef>
                <a:spcPct val="50000"/>
              </a:spcBef>
            </a:pPr>
            <a:r>
              <a:rPr lang="nl-NL" i="0"/>
              <a:t>Longen trekken samen d.m.v.glad spierweefsel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59113" y="3656013"/>
            <a:ext cx="2665412" cy="2447575"/>
            <a:chOff x="1927" y="2296"/>
            <a:chExt cx="1633" cy="1769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 dirty="0"/>
                <a:t>Fagocyten</a:t>
              </a:r>
            </a:p>
            <a:p>
              <a:pPr>
                <a:spcBef>
                  <a:spcPct val="50000"/>
                </a:spcBef>
              </a:pPr>
              <a:r>
                <a:rPr lang="nl-NL" i="0" dirty="0"/>
                <a:t>Koorts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nl-NL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78500" y="3644900"/>
            <a:ext cx="2957513" cy="2447925"/>
            <a:chOff x="1927" y="2296"/>
            <a:chExt cx="1633" cy="1769"/>
          </a:xfrm>
        </p:grpSpPr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25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/>
                <a:t>Afweer door lymfocyten</a:t>
              </a:r>
            </a:p>
            <a:p>
              <a:pPr>
                <a:spcBef>
                  <a:spcPct val="50000"/>
                </a:spcBef>
              </a:pPr>
              <a:r>
                <a:rPr lang="nl-NL" i="0"/>
                <a:t>Afweer door antistoffen</a:t>
              </a:r>
            </a:p>
            <a:p>
              <a:pPr>
                <a:spcBef>
                  <a:spcPct val="50000"/>
                </a:spcBef>
              </a:pP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OVERZICHT SPECIFIEKE AFWEER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49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SPECIFIEKE AFWEER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ENKELE TERMEN:</a:t>
            </a:r>
          </a:p>
          <a:p>
            <a:r>
              <a:rPr lang="en-US" dirty="0" smtClean="0"/>
              <a:t>MACROFAGEN</a:t>
            </a:r>
          </a:p>
          <a:p>
            <a:r>
              <a:rPr lang="en-US" dirty="0" smtClean="0"/>
              <a:t>MHC II MOLECULEN</a:t>
            </a:r>
          </a:p>
          <a:p>
            <a:r>
              <a:rPr lang="en-US" dirty="0" err="1" smtClean="0"/>
              <a:t>Th</a:t>
            </a:r>
            <a:r>
              <a:rPr lang="en-US" dirty="0" smtClean="0"/>
              <a:t>-CELLEN</a:t>
            </a:r>
          </a:p>
          <a:p>
            <a:r>
              <a:rPr lang="en-US" dirty="0" smtClean="0"/>
              <a:t>INTERLEUKINEN</a:t>
            </a:r>
          </a:p>
          <a:p>
            <a:r>
              <a:rPr lang="en-US" dirty="0" smtClean="0"/>
              <a:t>ANTIGENEN</a:t>
            </a:r>
          </a:p>
          <a:p>
            <a:r>
              <a:rPr lang="en-US" dirty="0" smtClean="0"/>
              <a:t>ANTISTOFFEN</a:t>
            </a:r>
          </a:p>
          <a:p>
            <a:r>
              <a:rPr lang="en-US" dirty="0" smtClean="0"/>
              <a:t>B-CELLEN</a:t>
            </a:r>
          </a:p>
          <a:p>
            <a:r>
              <a:rPr lang="en-US" dirty="0" smtClean="0"/>
              <a:t>GEHEUGENCELLEN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ANDERE MANIER: HUMORALE AFWEER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dringt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80928"/>
            <a:ext cx="6257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6190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933056"/>
            <a:ext cx="54726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68863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221088"/>
            <a:ext cx="518457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4664"/>
            <a:ext cx="892899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Cytokinenafgifte</a:t>
            </a:r>
            <a:r>
              <a:rPr lang="en-US" dirty="0" smtClean="0"/>
              <a:t> door </a:t>
            </a:r>
            <a:r>
              <a:rPr lang="en-US" dirty="0" err="1" smtClean="0"/>
              <a:t>macrofagen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http://www.youtube.com/watch?v=KiLJl3NwmpU&amp;feature=endscreen&amp;NR=1</a:t>
            </a: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30188"/>
            <a:ext cx="8456612" cy="1470025"/>
          </a:xfrm>
        </p:spPr>
        <p:txBody>
          <a:bodyPr/>
          <a:lstStyle/>
          <a:p>
            <a:r>
              <a:rPr lang="nl-NL" sz="4000" dirty="0"/>
              <a:t>De mens heeft 3 </a:t>
            </a:r>
            <a:r>
              <a:rPr lang="nl-NL" sz="4000" dirty="0" err="1"/>
              <a:t>nivo’s</a:t>
            </a:r>
            <a:r>
              <a:rPr lang="nl-NL" sz="4000" dirty="0"/>
              <a:t> van afweer:</a:t>
            </a: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4099" name="Picture 3" descr="43-01-BodyDefensesOvervw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349500"/>
            <a:ext cx="8532812" cy="295433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644900"/>
            <a:ext cx="8893175" cy="165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288" y="3644900"/>
            <a:ext cx="2592387" cy="2447925"/>
          </a:xfrm>
          <a:prstGeom prst="rect">
            <a:avLst/>
          </a:prstGeom>
          <a:solidFill>
            <a:srgbClr val="E078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3802063"/>
            <a:ext cx="20161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0"/>
              <a:t>Huid</a:t>
            </a:r>
          </a:p>
          <a:p>
            <a:pPr>
              <a:spcBef>
                <a:spcPct val="50000"/>
              </a:spcBef>
            </a:pPr>
            <a:r>
              <a:rPr lang="nl-NL" i="0"/>
              <a:t>Epitheel</a:t>
            </a:r>
          </a:p>
          <a:p>
            <a:pPr>
              <a:spcBef>
                <a:spcPct val="50000"/>
              </a:spcBef>
            </a:pPr>
            <a:r>
              <a:rPr lang="nl-NL" i="0"/>
              <a:t>Hoesten – slijm</a:t>
            </a:r>
          </a:p>
          <a:p>
            <a:pPr>
              <a:spcBef>
                <a:spcPct val="50000"/>
              </a:spcBef>
            </a:pPr>
            <a:r>
              <a:rPr lang="nl-NL" i="0"/>
              <a:t>Longen trekken samen d.m.v.glad spierweefsel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59113" y="3656013"/>
            <a:ext cx="2665412" cy="2447575"/>
            <a:chOff x="1927" y="2296"/>
            <a:chExt cx="1633" cy="1769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 dirty="0"/>
                <a:t>Fagocyten</a:t>
              </a:r>
            </a:p>
            <a:p>
              <a:pPr>
                <a:spcBef>
                  <a:spcPct val="50000"/>
                </a:spcBef>
              </a:pPr>
              <a:r>
                <a:rPr lang="nl-NL" i="0" dirty="0"/>
                <a:t>Koorts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nl-NL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78500" y="3644900"/>
            <a:ext cx="2957513" cy="2447925"/>
            <a:chOff x="1927" y="2296"/>
            <a:chExt cx="1633" cy="1769"/>
          </a:xfrm>
        </p:grpSpPr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25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/>
                <a:t>Afweer door lymfocyten</a:t>
              </a:r>
            </a:p>
            <a:p>
              <a:pPr>
                <a:spcBef>
                  <a:spcPct val="50000"/>
                </a:spcBef>
              </a:pPr>
              <a:r>
                <a:rPr lang="nl-NL" i="0"/>
                <a:t>Afweer door antistoffen</a:t>
              </a:r>
            </a:p>
            <a:p>
              <a:pPr>
                <a:spcBef>
                  <a:spcPct val="50000"/>
                </a:spcBef>
              </a:pP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92899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16632"/>
            <a:ext cx="8856984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3685715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522007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4842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941168"/>
            <a:ext cx="6480720" cy="122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740948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58864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47548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941168"/>
            <a:ext cx="528637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525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013176"/>
            <a:ext cx="54483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3341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ijdelijke aanduiding voor inhoud 4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027" y="1632223"/>
            <a:ext cx="7935433" cy="22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77072"/>
            <a:ext cx="79208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3625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869160"/>
            <a:ext cx="607695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ANTISTOFFEN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80728"/>
            <a:ext cx="76697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89240"/>
            <a:ext cx="544830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2493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2656"/>
            <a:ext cx="5830114" cy="446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13176"/>
            <a:ext cx="540067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000" dirty="0" smtClean="0"/>
              <a:t>Antilichamen zijn verdeeld in vijf hoofdklassen, </a:t>
            </a:r>
            <a:r>
              <a:rPr lang="nl-NL" sz="2000" dirty="0" err="1" smtClean="0"/>
              <a:t>IgM</a:t>
            </a:r>
            <a:r>
              <a:rPr lang="nl-NL" sz="2000" dirty="0" smtClean="0"/>
              <a:t>, </a:t>
            </a:r>
            <a:r>
              <a:rPr lang="nl-NL" sz="2000" dirty="0" err="1" smtClean="0"/>
              <a:t>IgG</a:t>
            </a:r>
            <a:r>
              <a:rPr lang="nl-NL" sz="2000" dirty="0" smtClean="0"/>
              <a:t>, </a:t>
            </a:r>
            <a:r>
              <a:rPr lang="nl-NL" sz="2000" dirty="0" err="1" smtClean="0"/>
              <a:t>IgA</a:t>
            </a:r>
            <a:r>
              <a:rPr lang="nl-NL" sz="2000" dirty="0" smtClean="0"/>
              <a:t>, </a:t>
            </a:r>
            <a:r>
              <a:rPr lang="nl-NL" sz="2000" dirty="0" err="1" smtClean="0"/>
              <a:t>IgD</a:t>
            </a:r>
            <a:r>
              <a:rPr lang="nl-NL" sz="2000" dirty="0" smtClean="0"/>
              <a:t> en </a:t>
            </a:r>
            <a:r>
              <a:rPr lang="nl-NL" sz="2000" dirty="0" err="1" smtClean="0"/>
              <a:t>IgE</a:t>
            </a:r>
            <a:r>
              <a:rPr lang="nl-NL" sz="2000" dirty="0" smtClean="0"/>
              <a:t>, gebaseerd op hun structuur en constante regio </a:t>
            </a:r>
            <a:r>
              <a:rPr lang="nl-NL" sz="2000" dirty="0" err="1" smtClean="0"/>
              <a:t>immuunfunctie</a:t>
            </a:r>
            <a:endParaRPr lang="nl-NL" sz="2000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De aminozuursequentie in de uiteinden van de "Y" varieert tussen de verschillende antilichamen. Deze variabele regio uit aminozuren 110-130 geven het antilichaam zijn specificiteit voor binding antigen. De variabele regio omvat de uiteinden van de lichte en zware ketens.</a:t>
            </a:r>
          </a:p>
          <a:p>
            <a:endParaRPr lang="en-US" dirty="0" smtClean="0"/>
          </a:p>
          <a:p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binas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2" name="Afbeelding 11" descr="antibod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861048"/>
            <a:ext cx="302433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MHC I MOLECULEN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ELKE CEL HEEFT MHC I EIWITTEN</a:t>
            </a:r>
          </a:p>
          <a:p>
            <a:r>
              <a:rPr lang="en-US" dirty="0" smtClean="0"/>
              <a:t>BIJ VIRUSINFECTIE (</a:t>
            </a:r>
            <a:r>
              <a:rPr lang="en-US" dirty="0" err="1" smtClean="0"/>
              <a:t>deel</a:t>
            </a:r>
            <a:r>
              <a:rPr lang="en-US" dirty="0" smtClean="0"/>
              <a:t> </a:t>
            </a:r>
            <a:r>
              <a:rPr lang="en-US" dirty="0" err="1" smtClean="0"/>
              <a:t>dus</a:t>
            </a:r>
            <a:r>
              <a:rPr lang="en-US" dirty="0" smtClean="0"/>
              <a:t> in de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aanwezig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BIJ KANKERCELLEN</a:t>
            </a:r>
          </a:p>
          <a:p>
            <a:r>
              <a:rPr lang="en-US" dirty="0" smtClean="0"/>
              <a:t>STOFWISSELINGSPRODUCTEN WORDEN NAAR CELMEMBRAAN EIGEN CELLEN GETRANSPORTEERD</a:t>
            </a:r>
          </a:p>
          <a:p>
            <a:r>
              <a:rPr lang="en-US" dirty="0" smtClean="0"/>
              <a:t>AAN MHC I MOLECULEN GEPLAATST</a:t>
            </a:r>
          </a:p>
          <a:p>
            <a:r>
              <a:rPr lang="en-US" dirty="0" smtClean="0"/>
              <a:t>SIGNAAL VOOR MACROFAGEN</a:t>
            </a:r>
          </a:p>
          <a:p>
            <a:r>
              <a:rPr lang="en-US" dirty="0" smtClean="0"/>
              <a:t>VERNIETIGEN EIGEN GEÏNFECTEERDE CELLEN EN/OF KANKERCELLEN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OVERZICHT SPECIFIEKE AFWEER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78497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Filmpjes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verduidelijking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http://www.youtube.com/watch?v=cL9KY_ECzfo&amp;feature=fvwp&amp;NR=1</a:t>
            </a:r>
          </a:p>
          <a:p>
            <a:pPr>
              <a:buNone/>
            </a:pPr>
            <a:endParaRPr lang="nl-NL" dirty="0" smtClean="0">
              <a:hlinkClick r:id="rId2"/>
            </a:endParaRPr>
          </a:p>
          <a:p>
            <a:r>
              <a:rPr lang="nl-NL" dirty="0" smtClean="0">
                <a:hlinkClick r:id="rId2"/>
              </a:rPr>
              <a:t>http://www.youtube.com/watch?v=jgJKaP0Sj5U</a:t>
            </a:r>
            <a:endParaRPr lang="nl-NL" dirty="0" smtClean="0"/>
          </a:p>
          <a:p>
            <a:endParaRPr lang="en-US" dirty="0" smtClean="0"/>
          </a:p>
          <a:p>
            <a:r>
              <a:rPr lang="nl-NL" dirty="0" smtClean="0">
                <a:hlinkClick r:id="rId3"/>
              </a:rPr>
              <a:t>http://www.youtube.com/watch?v=HNP1EAYLhOs&amp;feature=fvwp</a:t>
            </a:r>
            <a:endParaRPr lang="nl-NL" dirty="0" smtClean="0"/>
          </a:p>
          <a:p>
            <a:endParaRPr lang="en-US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Productie</a:t>
            </a:r>
            <a:r>
              <a:rPr lang="en-US" dirty="0" smtClean="0"/>
              <a:t> </a:t>
            </a:r>
            <a:r>
              <a:rPr lang="en-US" dirty="0" err="1" smtClean="0"/>
              <a:t>monoclonale</a:t>
            </a:r>
            <a:r>
              <a:rPr lang="en-US" dirty="0" smtClean="0"/>
              <a:t> </a:t>
            </a:r>
            <a:r>
              <a:rPr lang="en-US" dirty="0" err="1" smtClean="0"/>
              <a:t>antilichamen</a:t>
            </a:r>
            <a:endParaRPr lang="nl-NL" dirty="0"/>
          </a:p>
        </p:txBody>
      </p:sp>
      <p:pic>
        <p:nvPicPr>
          <p:cNvPr id="4" name="Tijdelijke aanduiding voor inhoud 3" descr="monoclonale antilichamenproduct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7604" y="1293895"/>
            <a:ext cx="7702828" cy="5159441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HLA-</a:t>
            </a:r>
            <a:r>
              <a:rPr lang="en-US" sz="2400" dirty="0" err="1" smtClean="0"/>
              <a:t>systeem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belangrijk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immuniteit</a:t>
            </a:r>
            <a:r>
              <a:rPr lang="en-US" sz="2400" dirty="0" smtClean="0"/>
              <a:t> en </a:t>
            </a:r>
            <a:r>
              <a:rPr lang="en-US" sz="2400" dirty="0" err="1" smtClean="0"/>
              <a:t>gevaar</a:t>
            </a:r>
            <a:r>
              <a:rPr lang="en-US" sz="2400" dirty="0" smtClean="0"/>
              <a:t> </a:t>
            </a:r>
            <a:r>
              <a:rPr lang="en-US" sz="2400" dirty="0" err="1" smtClean="0"/>
              <a:t>bij</a:t>
            </a:r>
            <a:r>
              <a:rPr lang="en-US" sz="2400" dirty="0" smtClean="0"/>
              <a:t> </a:t>
            </a:r>
            <a:r>
              <a:rPr lang="en-US" sz="2400" dirty="0" err="1" smtClean="0"/>
              <a:t>transplantaties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   Immunologische afweerreactie gericht tegen vreemde antigenen op cellen van  getransplanteerde weefsels. </a:t>
            </a:r>
          </a:p>
          <a:p>
            <a:pPr>
              <a:buNone/>
            </a:pPr>
            <a:r>
              <a:rPr lang="nl-NL" dirty="0" smtClean="0"/>
              <a:t>   De belangrijkste van deze </a:t>
            </a:r>
            <a:r>
              <a:rPr lang="nl-NL" dirty="0" err="1" smtClean="0"/>
              <a:t>transplantatie-antigenen</a:t>
            </a:r>
            <a:r>
              <a:rPr lang="nl-NL" dirty="0" smtClean="0"/>
              <a:t> maken deel uit van het </a:t>
            </a:r>
            <a:r>
              <a:rPr lang="nl-NL" dirty="0" err="1" smtClean="0"/>
              <a:t>HLA-systeem</a:t>
            </a:r>
            <a:r>
              <a:rPr lang="nl-NL" dirty="0" smtClean="0"/>
              <a:t> (Humane Leukocyten </a:t>
            </a:r>
            <a:r>
              <a:rPr lang="nl-NL" dirty="0" err="1" smtClean="0"/>
              <a:t>Antigenen-systeem</a:t>
            </a:r>
            <a:r>
              <a:rPr lang="nl-NL" dirty="0" smtClean="0"/>
              <a:t>) </a:t>
            </a:r>
          </a:p>
          <a:p>
            <a:pPr>
              <a:buNone/>
            </a:pPr>
            <a:r>
              <a:rPr lang="nl-NL" dirty="0" smtClean="0"/>
              <a:t>   Hoewel ze als eerste zijn aangetoond op leukocyten, bevinden ze zich ook op andere cellen van het lichaam. </a:t>
            </a:r>
          </a:p>
          <a:p>
            <a:r>
              <a:rPr lang="nl-NL" dirty="0" smtClean="0"/>
              <a:t> 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BARRIERES  1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37142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HLA-</a:t>
            </a:r>
            <a:r>
              <a:rPr lang="en-US" dirty="0" err="1" smtClean="0"/>
              <a:t>antigenen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 Men kan het </a:t>
            </a:r>
            <a:r>
              <a:rPr lang="nl-NL" dirty="0" err="1" smtClean="0"/>
              <a:t>HLA-systeem</a:t>
            </a:r>
            <a:r>
              <a:rPr lang="nl-NL" dirty="0" smtClean="0"/>
              <a:t> beschouwen als een zeer ingewikkeld bloedgroepensysteem. </a:t>
            </a:r>
          </a:p>
          <a:p>
            <a:r>
              <a:rPr lang="nl-NL" dirty="0" smtClean="0"/>
              <a:t>De complexiteit ervan wordt duidelijk als we het vergelijken met het bekende AB0-systeem. </a:t>
            </a:r>
          </a:p>
          <a:p>
            <a:r>
              <a:rPr lang="nl-NL" dirty="0" smtClean="0"/>
              <a:t>Dit laatste leidt uiteindelijk tot vier bloedgroepen </a:t>
            </a:r>
          </a:p>
          <a:p>
            <a:pPr>
              <a:buNone/>
            </a:pPr>
            <a:r>
              <a:rPr lang="nl-NL" dirty="0" smtClean="0"/>
              <a:t>    (A, B, 0, AB), terwijl het </a:t>
            </a:r>
            <a:r>
              <a:rPr lang="nl-NL" dirty="0" err="1" smtClean="0"/>
              <a:t>HLA-systeem</a:t>
            </a:r>
            <a:r>
              <a:rPr lang="nl-NL" dirty="0" smtClean="0"/>
              <a:t> tot meer dan 1 miljoen verschillende combinaties leidt. </a:t>
            </a:r>
          </a:p>
          <a:p>
            <a:r>
              <a:rPr lang="nl-NL" dirty="0" smtClean="0"/>
              <a:t>  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Erfelijkheid</a:t>
            </a:r>
            <a:r>
              <a:rPr lang="en-US" dirty="0" smtClean="0"/>
              <a:t> en HLA-</a:t>
            </a:r>
            <a:r>
              <a:rPr lang="en-US" dirty="0" err="1" smtClean="0"/>
              <a:t>antigenen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 De genetische informatie voor de </a:t>
            </a:r>
            <a:r>
              <a:rPr lang="nl-NL" dirty="0" err="1" smtClean="0"/>
              <a:t>HLA-antigenen</a:t>
            </a:r>
            <a:r>
              <a:rPr lang="nl-NL" dirty="0" smtClean="0"/>
              <a:t> is vastgelegd in een aantal genen op chromosoom 6.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Wat betreft de expressie ervan is er sprake van codominantie – een kind draagt op zijn lichaamscellen de </a:t>
            </a:r>
            <a:r>
              <a:rPr lang="nl-NL" dirty="0" err="1" smtClean="0"/>
              <a:t>HLA-antigenen</a:t>
            </a:r>
            <a:r>
              <a:rPr lang="nl-NL" dirty="0" smtClean="0"/>
              <a:t> die het erft van </a:t>
            </a:r>
            <a:r>
              <a:rPr lang="nl-NL" dirty="0" err="1" smtClean="0"/>
              <a:t>én</a:t>
            </a:r>
            <a:r>
              <a:rPr lang="nl-NL" dirty="0" smtClean="0"/>
              <a:t> de moeder </a:t>
            </a:r>
            <a:r>
              <a:rPr lang="nl-NL" dirty="0" err="1" smtClean="0"/>
              <a:t>én</a:t>
            </a:r>
            <a:r>
              <a:rPr lang="nl-NL" dirty="0" smtClean="0"/>
              <a:t> de vader.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Genen</a:t>
            </a:r>
            <a:r>
              <a:rPr lang="en-US" dirty="0" smtClean="0"/>
              <a:t> van het HLA-</a:t>
            </a:r>
            <a:r>
              <a:rPr lang="en-US" dirty="0" err="1" smtClean="0"/>
              <a:t>systeem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 De zes genen van het </a:t>
            </a:r>
            <a:r>
              <a:rPr lang="nl-NL" dirty="0" err="1" smtClean="0"/>
              <a:t>HLA-systeem</a:t>
            </a:r>
            <a:r>
              <a:rPr lang="nl-NL" dirty="0" smtClean="0"/>
              <a:t> liggen in twee klassen verdeeld op de korte arm van chromosoom 6.</a:t>
            </a:r>
          </a:p>
          <a:p>
            <a:r>
              <a:rPr lang="nl-NL" dirty="0" smtClean="0"/>
              <a:t> Omdat iedere ouder de helft van het chromosomenpaar van een individu bepaalt, heeft men in totaal twaalf </a:t>
            </a:r>
            <a:r>
              <a:rPr lang="nl-NL" dirty="0" err="1" smtClean="0"/>
              <a:t>HLA-genen</a:t>
            </a:r>
            <a:r>
              <a:rPr lang="nl-NL" dirty="0" smtClean="0"/>
              <a:t>. 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 Deze genen zijn elk zeer polymorf, zodat de combinatie van </a:t>
            </a:r>
            <a:r>
              <a:rPr lang="nl-NL" dirty="0" err="1" smtClean="0"/>
              <a:t>HLA-genen</a:t>
            </a:r>
            <a:r>
              <a:rPr lang="nl-NL" dirty="0" smtClean="0"/>
              <a:t> bij iedereen vrijwel uniek is. </a:t>
            </a:r>
          </a:p>
          <a:p>
            <a:r>
              <a:rPr lang="nl-NL" dirty="0" smtClean="0"/>
              <a:t>Genproducten van het systeem spelen een centrale rol bij de herkenning van lichaamsvreemde elementen en de regulatie van het immuunsysteem </a:t>
            </a:r>
          </a:p>
          <a:p>
            <a:pPr>
              <a:buNone/>
            </a:pPr>
            <a:r>
              <a:rPr lang="nl-NL" dirty="0" smtClean="0"/>
              <a:t> 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Immuunsysteem</a:t>
            </a:r>
            <a:r>
              <a:rPr lang="en-US" dirty="0" smtClean="0"/>
              <a:t> en </a:t>
            </a:r>
            <a:r>
              <a:rPr lang="en-US" dirty="0" err="1" smtClean="0"/>
              <a:t>transplantaties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Werking immuunsysteem gebaseerd op vermogen onderscheid te maken tussen eigen en vreemde structuren. </a:t>
            </a:r>
          </a:p>
          <a:p>
            <a:r>
              <a:rPr lang="nl-NL" dirty="0" smtClean="0"/>
              <a:t>Contact met eigen structuren zal in de regel niet leiden tot afweerreactie </a:t>
            </a:r>
          </a:p>
          <a:p>
            <a:r>
              <a:rPr lang="nl-NL" dirty="0" smtClean="0"/>
              <a:t>Contact met lichaamsvreemde zaken, zoals virussen en bacteriën, wekt immuunreactie waardoor deze indringers onschadelijk gemaakt worden. </a:t>
            </a:r>
          </a:p>
          <a:p>
            <a:r>
              <a:rPr lang="nl-NL" dirty="0" smtClean="0"/>
              <a:t>Een zelfde immunologische reactie is ook oorzaak dat transplantaties, uitgewisseld tussen genetisch niet-identieke individuen (dat wil zeggen andere combinaties dan eeneiige tweelingen), onherroepelijk leiden tot afstoting van de getransplanteerde weefsels, tenzij medicijnen worden toegediend die de afweerreactie onderdrukken. </a:t>
            </a:r>
          </a:p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BARRIERES  2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34" y="1412776"/>
            <a:ext cx="824762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OVERZICHT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8569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230188"/>
            <a:ext cx="8456612" cy="1470025"/>
          </a:xfrm>
        </p:spPr>
        <p:txBody>
          <a:bodyPr/>
          <a:lstStyle/>
          <a:p>
            <a:r>
              <a:rPr lang="nl-NL" sz="4000" dirty="0"/>
              <a:t>De mens heeft 3 </a:t>
            </a:r>
            <a:r>
              <a:rPr lang="nl-NL" sz="4000" dirty="0" err="1"/>
              <a:t>nivo’s</a:t>
            </a:r>
            <a:r>
              <a:rPr lang="nl-NL" sz="4000" dirty="0"/>
              <a:t> van afweer:</a:t>
            </a:r>
            <a:r>
              <a:rPr lang="nl-NL" sz="1800" dirty="0"/>
              <a:t/>
            </a:r>
            <a:br>
              <a:rPr lang="nl-NL" sz="1800" dirty="0"/>
            </a:br>
            <a:r>
              <a:rPr lang="nl-NL" sz="1800" dirty="0"/>
              <a:t/>
            </a:r>
            <a:br>
              <a:rPr lang="nl-NL" sz="1800" dirty="0"/>
            </a:br>
            <a:endParaRPr lang="nl-NL" sz="1800" dirty="0"/>
          </a:p>
        </p:txBody>
      </p:sp>
      <p:pic>
        <p:nvPicPr>
          <p:cNvPr id="4099" name="Picture 3" descr="43-01-BodyDefensesOvervw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2349500"/>
            <a:ext cx="8532812" cy="2954338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3644900"/>
            <a:ext cx="8893175" cy="1655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288" y="3644900"/>
            <a:ext cx="2592387" cy="2447925"/>
          </a:xfrm>
          <a:prstGeom prst="rect">
            <a:avLst/>
          </a:prstGeom>
          <a:solidFill>
            <a:srgbClr val="E078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684213" y="3802063"/>
            <a:ext cx="20161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i="0"/>
              <a:t>Huid</a:t>
            </a:r>
          </a:p>
          <a:p>
            <a:pPr>
              <a:spcBef>
                <a:spcPct val="50000"/>
              </a:spcBef>
            </a:pPr>
            <a:r>
              <a:rPr lang="nl-NL" i="0"/>
              <a:t>Epitheel</a:t>
            </a:r>
          </a:p>
          <a:p>
            <a:pPr>
              <a:spcBef>
                <a:spcPct val="50000"/>
              </a:spcBef>
            </a:pPr>
            <a:r>
              <a:rPr lang="nl-NL" i="0"/>
              <a:t>Hoesten – slijm</a:t>
            </a:r>
          </a:p>
          <a:p>
            <a:pPr>
              <a:spcBef>
                <a:spcPct val="50000"/>
              </a:spcBef>
            </a:pPr>
            <a:r>
              <a:rPr lang="nl-NL" i="0"/>
              <a:t>Longen trekken samen d.m.v.glad spierweefsel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59113" y="3656013"/>
            <a:ext cx="2665412" cy="2447575"/>
            <a:chOff x="1927" y="2296"/>
            <a:chExt cx="1633" cy="1769"/>
          </a:xfrm>
        </p:grpSpPr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 dirty="0"/>
                <a:t>Fagocyten</a:t>
              </a:r>
            </a:p>
            <a:p>
              <a:pPr>
                <a:spcBef>
                  <a:spcPct val="50000"/>
                </a:spcBef>
              </a:pPr>
              <a:r>
                <a:rPr lang="nl-NL" i="0" dirty="0"/>
                <a:t>Koorts</a:t>
              </a:r>
            </a:p>
            <a:p>
              <a:pPr>
                <a:spcBef>
                  <a:spcPct val="50000"/>
                </a:spcBef>
              </a:pPr>
              <a:endParaRPr lang="en-US" dirty="0"/>
            </a:p>
            <a:p>
              <a:pPr>
                <a:spcBef>
                  <a:spcPct val="50000"/>
                </a:spcBef>
              </a:pPr>
              <a:endParaRPr lang="nl-NL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778500" y="3644900"/>
            <a:ext cx="2957513" cy="2447925"/>
            <a:chOff x="1927" y="2296"/>
            <a:chExt cx="1633" cy="1769"/>
          </a:xfrm>
        </p:grpSpPr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927" y="2296"/>
              <a:ext cx="1633" cy="1769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109" name="Text Box 13"/>
            <p:cNvSpPr txBox="1">
              <a:spLocks noChangeArrowheads="1"/>
            </p:cNvSpPr>
            <p:nvPr/>
          </p:nvSpPr>
          <p:spPr bwMode="auto">
            <a:xfrm>
              <a:off x="2018" y="2355"/>
              <a:ext cx="1043" cy="125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NL" i="0"/>
                <a:t>Afweer door lymfocyten</a:t>
              </a:r>
            </a:p>
            <a:p>
              <a:pPr>
                <a:spcBef>
                  <a:spcPct val="50000"/>
                </a:spcBef>
              </a:pPr>
              <a:r>
                <a:rPr lang="nl-NL" i="0"/>
                <a:t>Afweer door antistoffen</a:t>
              </a:r>
            </a:p>
            <a:p>
              <a:pPr>
                <a:spcBef>
                  <a:spcPct val="50000"/>
                </a:spcBef>
              </a:pPr>
              <a:endParaRPr lang="nl-N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27619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780928"/>
            <a:ext cx="62579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229200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54006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437112"/>
            <a:ext cx="460851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136</TotalTime>
  <Words>589</Words>
  <Application>Microsoft Office PowerPoint</Application>
  <PresentationFormat>Diavoorstelling (4:3)</PresentationFormat>
  <Paragraphs>104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7" baseType="lpstr">
      <vt:lpstr>Georgia</vt:lpstr>
      <vt:lpstr>Wingdings</vt:lpstr>
      <vt:lpstr>Wingdings 2</vt:lpstr>
      <vt:lpstr>Civiel</vt:lpstr>
      <vt:lpstr>AFWEER/IMMUNITEIT</vt:lpstr>
      <vt:lpstr>De mens heeft 3 nivo’s van afweer:  </vt:lpstr>
      <vt:lpstr>PowerPoint-presentatie</vt:lpstr>
      <vt:lpstr>BARRIERES  1 </vt:lpstr>
      <vt:lpstr>BARRIERES  2</vt:lpstr>
      <vt:lpstr>OVERZICHT</vt:lpstr>
      <vt:lpstr>De mens heeft 3 nivo’s van afweer:  </vt:lpstr>
      <vt:lpstr>PowerPoint-presentatie</vt:lpstr>
      <vt:lpstr>PowerPoint-presentatie</vt:lpstr>
      <vt:lpstr>FAGOCYTOSE</vt:lpstr>
      <vt:lpstr>De mens heeft 3 nivo’s van afweer:  </vt:lpstr>
      <vt:lpstr>OVERZICHT SPECIFIEKE AFWEER</vt:lpstr>
      <vt:lpstr>SPECIFIEKE AFWEER</vt:lpstr>
      <vt:lpstr>ANDERE MANIER: HUMORALE AFWEER</vt:lpstr>
      <vt:lpstr>PowerPoint-presentatie</vt:lpstr>
      <vt:lpstr>PowerPoint-presentatie</vt:lpstr>
      <vt:lpstr>PowerPoint-presentatie</vt:lpstr>
      <vt:lpstr>PowerPoint-presentatie</vt:lpstr>
      <vt:lpstr>Cytokinenafgifte door macrofagen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ANTISTOFFEN</vt:lpstr>
      <vt:lpstr>PowerPoint-presentatie</vt:lpstr>
      <vt:lpstr>PowerPoint-presentatie</vt:lpstr>
      <vt:lpstr>Antilichamen zijn verdeeld in vijf hoofdklassen, IgM, IgG, IgA, IgD en IgE, gebaseerd op hun structuur en constante regio immuunfunctie</vt:lpstr>
      <vt:lpstr>MHC I MOLECULEN</vt:lpstr>
      <vt:lpstr>OVERZICHT SPECIFIEKE AFWEER</vt:lpstr>
      <vt:lpstr>Filmpjes ter verduidelijking?</vt:lpstr>
      <vt:lpstr>Productie monoclonale antilichamen</vt:lpstr>
      <vt:lpstr>HLA-systeem belangrijk bij immuniteit en gevaar bij transplantaties</vt:lpstr>
      <vt:lpstr>HLA-antigenen</vt:lpstr>
      <vt:lpstr>Erfelijkheid en HLA-antigenen</vt:lpstr>
      <vt:lpstr>Genen van het HLA-systeem</vt:lpstr>
      <vt:lpstr>Immuunsysteem en transplantaties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AFWEER/IMMUNITEIT</dc:title>
  <dc:creator>Ria</dc:creator>
  <cp:lastModifiedBy>Admin</cp:lastModifiedBy>
  <cp:revision>17</cp:revision>
  <dcterms:created xsi:type="dcterms:W3CDTF">2012-09-24T18:50:58Z</dcterms:created>
  <dcterms:modified xsi:type="dcterms:W3CDTF">2016-09-07T13:09:40Z</dcterms:modified>
</cp:coreProperties>
</file>